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ADLaM Display" panose="02010000000000000000" pitchFamily="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59117" autoAdjust="0"/>
  </p:normalViewPr>
  <p:slideViewPr>
    <p:cSldViewPr>
      <p:cViewPr varScale="1">
        <p:scale>
          <a:sx n="25" d="100"/>
          <a:sy n="25" d="100"/>
        </p:scale>
        <p:origin x="17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69% in 2023 </a:t>
            </a:r>
          </a:p>
          <a:p>
            <a:endParaRPr lang="en-US"/>
          </a:p>
          <a:p>
            <a:r>
              <a:rPr lang="en-US"/>
              <a:t>Approximately 69% of UK firms used cloud-based computing systems in 2023, according to the Office for National Statistics (ONS)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Check in questions:</a:t>
            </a:r>
          </a:p>
          <a:p>
            <a:endParaRPr lang="en-US"/>
          </a:p>
          <a:p>
            <a:r>
              <a:rPr lang="en-US"/>
              <a:t>Which would you use on your own laptop to run Linux?</a:t>
            </a:r>
          </a:p>
          <a:p>
            <a:endParaRPr lang="en-US"/>
          </a:p>
          <a:p>
            <a:r>
              <a:rPr lang="en-US"/>
              <a:t>Which would you use to create a virtual server for a database?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to learning objective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Isolation: Safer Testing</a:t>
            </a:r>
          </a:p>
          <a:p>
            <a:endParaRPr lang="en-US"/>
          </a:p>
          <a:p>
            <a:r>
              <a:rPr lang="en-US"/>
              <a:t>Sharing: Efficient use of resources</a:t>
            </a:r>
          </a:p>
          <a:p>
            <a:endParaRPr lang="en-US"/>
          </a:p>
          <a:p>
            <a:r>
              <a:rPr lang="en-US"/>
              <a:t>Aggregation: Lower cost by combining workloads</a:t>
            </a:r>
          </a:p>
          <a:p>
            <a:endParaRPr lang="en-US"/>
          </a:p>
          <a:p>
            <a:r>
              <a:rPr lang="en-US"/>
              <a:t>Emulation: Can easily test other OS's like Linux without needing to install</a:t>
            </a:r>
          </a:p>
          <a:p>
            <a:endParaRPr lang="en-US"/>
          </a:p>
          <a:p>
            <a:r>
              <a:rPr lang="en-US"/>
              <a:t>Portability: Easy migration if hardware being upgraded etc.</a:t>
            </a:r>
          </a:p>
          <a:p>
            <a:endParaRPr lang="en-US"/>
          </a:p>
          <a:p>
            <a:r>
              <a:rPr lang="en-US"/>
              <a:t>Managed Execution: More stable performance</a:t>
            </a:r>
          </a:p>
          <a:p>
            <a:endParaRPr lang="en-US"/>
          </a:p>
          <a:p>
            <a:r>
              <a:rPr lang="en-US"/>
              <a:t>Increased security: Limits the attack spread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Questions: What example did we use for this feature?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Isolation: Safer Testing</a:t>
            </a:r>
          </a:p>
          <a:p>
            <a:endParaRPr lang="en-US"/>
          </a:p>
          <a:p>
            <a:r>
              <a:rPr lang="en-US"/>
              <a:t>Sharing: Efficient use of resources</a:t>
            </a:r>
          </a:p>
          <a:p>
            <a:endParaRPr lang="en-US"/>
          </a:p>
          <a:p>
            <a:r>
              <a:rPr lang="en-US"/>
              <a:t>Aggregation: Lower cost by combining workloads</a:t>
            </a:r>
          </a:p>
          <a:p>
            <a:endParaRPr lang="en-US"/>
          </a:p>
          <a:p>
            <a:r>
              <a:rPr lang="en-US"/>
              <a:t>Emulation: Can easily test other OS's like Linux without needing to install</a:t>
            </a:r>
          </a:p>
          <a:p>
            <a:endParaRPr lang="en-US"/>
          </a:p>
          <a:p>
            <a:r>
              <a:rPr lang="en-US"/>
              <a:t>Portability: Easy migration if hardware being upgraded etc.</a:t>
            </a:r>
          </a:p>
          <a:p>
            <a:endParaRPr lang="en-US"/>
          </a:p>
          <a:p>
            <a:r>
              <a:rPr lang="en-US"/>
              <a:t>Managed Execution: More stable performance</a:t>
            </a:r>
          </a:p>
          <a:p>
            <a:endParaRPr lang="en-US"/>
          </a:p>
          <a:p>
            <a:r>
              <a:rPr lang="en-US"/>
              <a:t>Increased security: Limits the attack spread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Questions: What example did we use for this feature?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Cost effectiveness: Less hardware spend</a:t>
            </a:r>
          </a:p>
          <a:p>
            <a:endParaRPr lang="en-US"/>
          </a:p>
          <a:p>
            <a:r>
              <a:rPr lang="en-US"/>
              <a:t>Easy management: Central control via hypervisor tools</a:t>
            </a:r>
          </a:p>
          <a:p>
            <a:endParaRPr lang="en-US"/>
          </a:p>
          <a:p>
            <a:r>
              <a:rPr lang="en-US"/>
              <a:t>Resilience and disaster recovery: snapshot/restore in minutes</a:t>
            </a:r>
          </a:p>
          <a:p>
            <a:endParaRPr lang="en-US"/>
          </a:p>
          <a:p>
            <a:r>
              <a:rPr lang="en-US"/>
              <a:t>Lower carbon footprint: Less power/less waste</a:t>
            </a:r>
          </a:p>
          <a:p>
            <a:endParaRPr lang="en-US"/>
          </a:p>
          <a:p>
            <a:r>
              <a:rPr lang="en-US"/>
              <a:t>Testing and training: safe spaces for students and developers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Cost effectiveness: Less hardware spend</a:t>
            </a:r>
          </a:p>
          <a:p>
            <a:endParaRPr lang="en-US"/>
          </a:p>
          <a:p>
            <a:r>
              <a:rPr lang="en-US"/>
              <a:t>Easy management: Central control via hypervisor tools</a:t>
            </a:r>
          </a:p>
          <a:p>
            <a:endParaRPr lang="en-US"/>
          </a:p>
          <a:p>
            <a:r>
              <a:rPr lang="en-US"/>
              <a:t>Resilience and disaster recovery: snapshot/restore in minutes</a:t>
            </a:r>
          </a:p>
          <a:p>
            <a:endParaRPr lang="en-US"/>
          </a:p>
          <a:p>
            <a:r>
              <a:rPr lang="en-US"/>
              <a:t>Lower carbon footprint: Less power/less waste</a:t>
            </a:r>
          </a:p>
          <a:p>
            <a:endParaRPr lang="en-US"/>
          </a:p>
          <a:p>
            <a:r>
              <a:rPr lang="en-US"/>
              <a:t>Testing and training: safe spaces for students and developers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 hardware load: Each VM still uses a CPU. Too many equals strain</a:t>
            </a:r>
          </a:p>
          <a:p>
            <a:endParaRPr lang="en-US"/>
          </a:p>
          <a:p>
            <a:r>
              <a:rPr lang="en-US"/>
              <a:t>Slower execution time: Shared resources can  equal lower performance</a:t>
            </a:r>
          </a:p>
          <a:p>
            <a:endParaRPr lang="en-US"/>
          </a:p>
          <a:p>
            <a:r>
              <a:rPr lang="en-US"/>
              <a:t>False performance results: Tests inside a VM may not equal real-hardware results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 hardware load: Each VM still uses a CPU. Too many equals strain</a:t>
            </a:r>
          </a:p>
          <a:p>
            <a:endParaRPr lang="en-US"/>
          </a:p>
          <a:p>
            <a:r>
              <a:rPr lang="en-US"/>
              <a:t>Slower execution time: Shared resources can  equal lower performance</a:t>
            </a:r>
          </a:p>
          <a:p>
            <a:endParaRPr lang="en-US"/>
          </a:p>
          <a:p>
            <a:r>
              <a:rPr lang="en-US"/>
              <a:t>False performance results: Tests inside a VM may not equal real-hardware results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 hardware load: Each VM still uses a CPU. Too many equals strain</a:t>
            </a:r>
          </a:p>
          <a:p>
            <a:endParaRPr lang="en-US"/>
          </a:p>
          <a:p>
            <a:r>
              <a:rPr lang="en-US"/>
              <a:t>Slower execution time: Shared resources can  equal lower performance</a:t>
            </a:r>
          </a:p>
          <a:p>
            <a:endParaRPr lang="en-US"/>
          </a:p>
          <a:p>
            <a:r>
              <a:rPr lang="en-US"/>
              <a:t>False performance results: Tests inside a VM may not equal real-hardware results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Who can tell me the difference between a virtual environment and a cloud environment in one sentence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When virtual machines go to the cloud, where does the hardware live now?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Policy</a:t>
            </a:r>
          </a:p>
          <a:p>
            <a:r>
              <a:rPr lang="en-US"/>
              <a:t>Procedure</a:t>
            </a:r>
          </a:p>
          <a:p>
            <a:r>
              <a:rPr lang="en-US"/>
              <a:t>Policy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What problem do they prevent?</a:t>
            </a:r>
          </a:p>
          <a:p>
            <a:r>
              <a:rPr lang="en-US"/>
              <a:t>What system or data does it protect?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Policy</a:t>
            </a:r>
          </a:p>
          <a:p>
            <a:r>
              <a:rPr lang="en-US"/>
              <a:t>Procedure</a:t>
            </a:r>
          </a:p>
          <a:p>
            <a:r>
              <a:rPr lang="en-US"/>
              <a:t>Policy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What problem do they prevent?</a:t>
            </a:r>
          </a:p>
          <a:p>
            <a:r>
              <a:rPr lang="en-US"/>
              <a:t>What system or data does it protect?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Benefits:</a:t>
            </a:r>
          </a:p>
          <a:p>
            <a:r>
              <a:rPr lang="en-US"/>
              <a:t>Cost effective</a:t>
            </a:r>
          </a:p>
          <a:p>
            <a:r>
              <a:rPr lang="en-US"/>
              <a:t>Scales easily</a:t>
            </a:r>
          </a:p>
          <a:p>
            <a:r>
              <a:rPr lang="en-US"/>
              <a:t>Resilient (backups/recovery)</a:t>
            </a:r>
          </a:p>
          <a:p>
            <a:r>
              <a:rPr lang="en-US"/>
              <a:t>Portable (access anywhere)</a:t>
            </a:r>
          </a:p>
          <a:p>
            <a:r>
              <a:rPr lang="en-US"/>
              <a:t>Sustainable</a:t>
            </a:r>
          </a:p>
          <a:p>
            <a:r>
              <a:rPr lang="en-US"/>
              <a:t>Easy to manage</a:t>
            </a:r>
          </a:p>
          <a:p>
            <a:endParaRPr lang="en-US"/>
          </a:p>
          <a:p>
            <a:r>
              <a:rPr lang="en-US"/>
              <a:t>Drawbacks:</a:t>
            </a:r>
          </a:p>
          <a:p>
            <a:r>
              <a:rPr lang="en-US"/>
              <a:t>Slower performance, security risks, less control, internet dependency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Drawbacks:</a:t>
            </a:r>
          </a:p>
          <a:p>
            <a:r>
              <a:rPr lang="en-US"/>
              <a:t>Slower performance, security risks, less control, internet dependency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Provider manages: Hardware, storage and virtualisation</a:t>
            </a:r>
          </a:p>
          <a:p>
            <a:endParaRPr lang="en-US"/>
          </a:p>
          <a:p>
            <a:r>
              <a:rPr lang="en-US"/>
              <a:t>Typical users: Network admins, system engineers and back end developers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Provider manages: Hardware, OS, runtime and middleware</a:t>
            </a:r>
          </a:p>
          <a:p>
            <a:endParaRPr lang="en-US"/>
          </a:p>
          <a:p>
            <a:r>
              <a:rPr lang="en-US"/>
              <a:t>Typical users: Software developers building and testing applications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Provider manages everything else : infrastructure, OS, apps</a:t>
            </a:r>
          </a:p>
          <a:p>
            <a:endParaRPr lang="en-US"/>
          </a:p>
          <a:p>
            <a:r>
              <a:rPr lang="en-US"/>
              <a:t>Typical users: End users, businesses and individuals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Provider manages everything else : infrastructure, OS, apps</a:t>
            </a:r>
          </a:p>
          <a:p>
            <a:endParaRPr lang="en-US"/>
          </a:p>
          <a:p>
            <a:r>
              <a:rPr lang="en-US"/>
              <a:t>Typical users: End users, businesses and individuals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1: PaaS, They can deploy quickly without managing servers</a:t>
            </a:r>
          </a:p>
          <a:p>
            <a:endParaRPr lang="en-US"/>
          </a:p>
          <a:p>
            <a:r>
              <a:rPr lang="en-US"/>
              <a:t>2: SaaS, they just need to log in and use it</a:t>
            </a:r>
          </a:p>
          <a:p>
            <a:endParaRPr lang="en-US"/>
          </a:p>
          <a:p>
            <a:r>
              <a:rPr lang="en-US"/>
              <a:t>3. IaaS, They need full control over the environment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Stretch: Why might using all 3 models together be more efficient than relying on just one?</a:t>
            </a:r>
          </a:p>
          <a:p>
            <a:r>
              <a:rPr lang="en-US"/>
              <a:t>Answer: Each layer handles a different part of IT. Together they reduce cost, increase flexibility and let each team focus on what they're best 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Cost savings</a:t>
            </a:r>
          </a:p>
          <a:p>
            <a:endParaRPr lang="en-US"/>
          </a:p>
          <a:p>
            <a:r>
              <a:rPr lang="en-US"/>
              <a:t>Scalability (able to increase quickly)</a:t>
            </a:r>
          </a:p>
          <a:p>
            <a:endParaRPr lang="en-US"/>
          </a:p>
          <a:p>
            <a:r>
              <a:rPr lang="en-US"/>
              <a:t>Efficiency by using resources more effectively</a:t>
            </a:r>
          </a:p>
          <a:p>
            <a:endParaRPr lang="en-US"/>
          </a:p>
          <a:p>
            <a:r>
              <a:rPr lang="en-US"/>
              <a:t>Increased flexibility as can adjust resources when needed i.e. give a machine more ram if needed</a:t>
            </a:r>
          </a:p>
          <a:p>
            <a:endParaRPr lang="en-US"/>
          </a:p>
          <a:p>
            <a:r>
              <a:rPr lang="en-US"/>
              <a:t>Simplifies disaster recovery by making machines easy to restore</a:t>
            </a:r>
          </a:p>
          <a:p>
            <a:endParaRPr lang="en-US"/>
          </a:p>
          <a:p>
            <a:r>
              <a:rPr lang="en-US"/>
              <a:t>Can decrease energy usage</a:t>
            </a:r>
          </a:p>
          <a:p>
            <a:endParaRPr lang="en-US"/>
          </a:p>
          <a:p>
            <a:r>
              <a:rPr lang="en-US"/>
              <a:t>Can decrease risk of hardware failure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Data flow</a:t>
            </a:r>
          </a:p>
          <a:p>
            <a:endParaRPr lang="en-US"/>
          </a:p>
          <a:p>
            <a:r>
              <a:rPr lang="en-US"/>
              <a:t>Host</a:t>
            </a:r>
          </a:p>
          <a:p>
            <a:r>
              <a:rPr lang="en-US"/>
              <a:t>Hypervisor</a:t>
            </a:r>
          </a:p>
          <a:p>
            <a:r>
              <a:rPr lang="en-US"/>
              <a:t>VM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Host machine: The real computer, has CPU, RAM, storage</a:t>
            </a:r>
          </a:p>
          <a:p>
            <a:endParaRPr lang="en-US"/>
          </a:p>
          <a:p>
            <a:r>
              <a:rPr lang="en-US"/>
              <a:t>Hypervisor: The software that manages and runs the VM's</a:t>
            </a:r>
          </a:p>
          <a:p>
            <a:endParaRPr lang="en-US"/>
          </a:p>
          <a:p>
            <a:r>
              <a:rPr lang="en-US"/>
              <a:t>Virtual Machines: A pretend PC inside another PC</a:t>
            </a:r>
          </a:p>
          <a:p>
            <a:endParaRPr lang="en-US"/>
          </a:p>
          <a:p>
            <a:r>
              <a:rPr lang="en-US"/>
              <a:t>Virtual switches/routers: Software based versions of physical switches/routers that allow the VM's to talk to each other</a:t>
            </a:r>
          </a:p>
          <a:p>
            <a:endParaRPr lang="en-US"/>
          </a:p>
          <a:p>
            <a:r>
              <a:rPr lang="en-US"/>
              <a:t>Client and server Virtual machines: Clients requesting resources, servers providing them</a:t>
            </a:r>
          </a:p>
          <a:p>
            <a:endParaRPr lang="en-US"/>
          </a:p>
          <a:p>
            <a:r>
              <a:rPr lang="en-US"/>
              <a:t>Guest OS: an OS installed within a virtual machine that runs on the host machine</a:t>
            </a:r>
          </a:p>
          <a:p>
            <a:endParaRPr lang="en-US"/>
          </a:p>
          <a:p>
            <a:r>
              <a:rPr lang="en-US"/>
              <a:t>Hypervisor: Hotel manager, allocates rooms (resources) to guests (vm's)</a:t>
            </a:r>
          </a:p>
          <a:p>
            <a:endParaRPr lang="en-US"/>
          </a:p>
          <a:p>
            <a:r>
              <a:rPr lang="en-US"/>
              <a:t>VM: a flat in a block, independent but sharing the same building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55314" y="5143500"/>
            <a:ext cx="9377371" cy="4266704"/>
          </a:xfrm>
          <a:custGeom>
            <a:avLst/>
            <a:gdLst/>
            <a:ahLst/>
            <a:cxnLst/>
            <a:rect l="l" t="t" r="r" b="b"/>
            <a:pathLst>
              <a:path w="9377371" h="4266704">
                <a:moveTo>
                  <a:pt x="0" y="0"/>
                </a:moveTo>
                <a:lnTo>
                  <a:pt x="9377372" y="0"/>
                </a:lnTo>
                <a:lnTo>
                  <a:pt x="9377372" y="4266704"/>
                </a:lnTo>
                <a:lnTo>
                  <a:pt x="0" y="426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663062"/>
            <a:ext cx="18288000" cy="377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percentage of businesses across the UK use some form of cloud service? (Teams, Microsoft 365, AWS etc.)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12942" y="5704118"/>
            <a:ext cx="3106674" cy="4114800"/>
          </a:xfrm>
          <a:custGeom>
            <a:avLst/>
            <a:gdLst/>
            <a:ahLst/>
            <a:cxnLst/>
            <a:rect l="l" t="t" r="r" b="b"/>
            <a:pathLst>
              <a:path w="3106674" h="4114800">
                <a:moveTo>
                  <a:pt x="0" y="0"/>
                </a:moveTo>
                <a:lnTo>
                  <a:pt x="3106674" y="0"/>
                </a:lnTo>
                <a:lnTo>
                  <a:pt x="310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438400" y="-13947"/>
            <a:ext cx="12731420" cy="1184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Hypervisor Type 1: Bare Metal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1469" y="1702332"/>
            <a:ext cx="10981134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Runs directly on the hardware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149" y="3071871"/>
            <a:ext cx="16241911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Used in data centres and professional setups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147" y="4408965"/>
            <a:ext cx="17116718" cy="104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6076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Examples: VMware ESXi, Microsoft Hyper 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80201" y="6986650"/>
            <a:ext cx="3741806" cy="2609909"/>
          </a:xfrm>
          <a:custGeom>
            <a:avLst/>
            <a:gdLst/>
            <a:ahLst/>
            <a:cxnLst/>
            <a:rect l="l" t="t" r="r" b="b"/>
            <a:pathLst>
              <a:path w="3741806" h="2609909">
                <a:moveTo>
                  <a:pt x="0" y="0"/>
                </a:moveTo>
                <a:lnTo>
                  <a:pt x="3741806" y="0"/>
                </a:lnTo>
                <a:lnTo>
                  <a:pt x="3741806" y="2609910"/>
                </a:lnTo>
                <a:lnTo>
                  <a:pt x="0" y="2609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020415" y="-13947"/>
            <a:ext cx="11413227" cy="1184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Hypervisor Type 2: Hosted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21030" y="1702332"/>
            <a:ext cx="9682014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Runs on top of another 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20415" y="3071871"/>
            <a:ext cx="12461379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Good for personal or small lab use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0342" y="4443473"/>
            <a:ext cx="16901523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Examples: Oracle Virtual Box, VMware Workstation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29263" y="4217185"/>
            <a:ext cx="3674033" cy="4845846"/>
          </a:xfrm>
          <a:custGeom>
            <a:avLst/>
            <a:gdLst/>
            <a:ahLst/>
            <a:cxnLst/>
            <a:rect l="l" t="t" r="r" b="b"/>
            <a:pathLst>
              <a:path w="3674033" h="4845846">
                <a:moveTo>
                  <a:pt x="0" y="0"/>
                </a:moveTo>
                <a:lnTo>
                  <a:pt x="3674032" y="0"/>
                </a:lnTo>
                <a:lnTo>
                  <a:pt x="3674032" y="4845847"/>
                </a:lnTo>
                <a:lnTo>
                  <a:pt x="0" y="4845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-23472"/>
            <a:ext cx="17732558" cy="377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IT Engineers prefer to use virtual machines over physical machines?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1946275"/>
            <a:ext cx="18288000" cy="63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You’re going to match the key features and benefits of virtual environments to real-life examples.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This will show how virtualisation helps businesses, and when it can cause issues.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Go to the Digital Environments section in onenote and open ‘Virtualisation and Cloud Worksheet’</a:t>
            </a:r>
          </a:p>
        </p:txBody>
      </p:sp>
      <p:sp>
        <p:nvSpPr>
          <p:cNvPr id="4" name="Freeform 4"/>
          <p:cNvSpPr/>
          <p:nvPr/>
        </p:nvSpPr>
        <p:spPr>
          <a:xfrm>
            <a:off x="16558028" y="57674"/>
            <a:ext cx="1729972" cy="2291354"/>
          </a:xfrm>
          <a:custGeom>
            <a:avLst/>
            <a:gdLst/>
            <a:ahLst/>
            <a:cxnLst/>
            <a:rect l="l" t="t" r="r" b="b"/>
            <a:pathLst>
              <a:path w="1729972" h="2291354">
                <a:moveTo>
                  <a:pt x="0" y="0"/>
                </a:moveTo>
                <a:lnTo>
                  <a:pt x="1729972" y="0"/>
                </a:lnTo>
                <a:lnTo>
                  <a:pt x="1729972" y="2291355"/>
                </a:lnTo>
                <a:lnTo>
                  <a:pt x="0" y="2291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902858" y="-23472"/>
            <a:ext cx="15926842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1 - Virtualisation in practice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8196" y="1406798"/>
            <a:ext cx="15425768" cy="3239411"/>
          </a:xfrm>
          <a:custGeom>
            <a:avLst/>
            <a:gdLst/>
            <a:ahLst/>
            <a:cxnLst/>
            <a:rect l="l" t="t" r="r" b="b"/>
            <a:pathLst>
              <a:path w="15425768" h="3239411">
                <a:moveTo>
                  <a:pt x="0" y="0"/>
                </a:moveTo>
                <a:lnTo>
                  <a:pt x="15425768" y="0"/>
                </a:lnTo>
                <a:lnTo>
                  <a:pt x="15425768" y="3239411"/>
                </a:lnTo>
                <a:lnTo>
                  <a:pt x="0" y="3239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682600" y="1381275"/>
          <a:ext cx="9488410" cy="9049074"/>
        </p:xfrm>
        <a:graphic>
          <a:graphicData uri="http://schemas.openxmlformats.org/drawingml/2006/table">
            <a:tbl>
              <a:tblPr/>
              <a:tblGrid>
                <a:gridCol w="474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4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982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Isolation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Each VM is separated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39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Sharing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Many VM’s share one host’s 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739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Aggregation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Combining workload on one host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739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Emulation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Pretending to be another 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82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Portability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Move VM’s between hosts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739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Managed Execution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Hypervisor controls how VM’s use CPU/RAM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982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Increased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Linked to isolation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019800" y="-133350"/>
            <a:ext cx="5499430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Key features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-23472"/>
            <a:ext cx="17732558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some of the benefits and drawbacks of virtualisation?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7885" y="4952316"/>
            <a:ext cx="15636180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Discuss with the people next to you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687535" y="382540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079821" y="-23472"/>
            <a:ext cx="3572917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Benefits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1567" y="1420762"/>
            <a:ext cx="6732846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Cost effectiveness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3587" y="2944765"/>
            <a:ext cx="6666012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Easy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8605" y="4230642"/>
            <a:ext cx="11833920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Resilience and disaster recovery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8744" y="5520139"/>
            <a:ext cx="8478441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Lower carbon footprint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11566" y="7047550"/>
            <a:ext cx="7372796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Testing and training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143732" y="634564"/>
            <a:ext cx="3612206" cy="2989101"/>
          </a:xfrm>
          <a:custGeom>
            <a:avLst/>
            <a:gdLst/>
            <a:ahLst/>
            <a:cxnLst/>
            <a:rect l="l" t="t" r="r" b="b"/>
            <a:pathLst>
              <a:path w="3612206" h="2989101">
                <a:moveTo>
                  <a:pt x="0" y="0"/>
                </a:moveTo>
                <a:lnTo>
                  <a:pt x="3612206" y="0"/>
                </a:lnTo>
                <a:lnTo>
                  <a:pt x="3612206" y="2989100"/>
                </a:lnTo>
                <a:lnTo>
                  <a:pt x="0" y="298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096000" y="-23472"/>
            <a:ext cx="5164328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Drawbacks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97264" y="2014814"/>
            <a:ext cx="735865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Extra hardware load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29201" y="3414991"/>
            <a:ext cx="8194998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Slower execution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5623" y="4815248"/>
            <a:ext cx="9341941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False performance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888751"/>
            <a:ext cx="17997128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of these could cause issues for our developer example?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90834" y="661872"/>
            <a:ext cx="2650391" cy="2337163"/>
          </a:xfrm>
          <a:custGeom>
            <a:avLst/>
            <a:gdLst/>
            <a:ahLst/>
            <a:cxnLst/>
            <a:rect l="l" t="t" r="r" b="b"/>
            <a:pathLst>
              <a:path w="2650391" h="2337163">
                <a:moveTo>
                  <a:pt x="0" y="0"/>
                </a:moveTo>
                <a:lnTo>
                  <a:pt x="2650391" y="0"/>
                </a:lnTo>
                <a:lnTo>
                  <a:pt x="2650391" y="2337162"/>
                </a:lnTo>
                <a:lnTo>
                  <a:pt x="0" y="233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828801" y="207092"/>
            <a:ext cx="14443026" cy="11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Activity 2 - If I were the IT manager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2045" y="1754253"/>
            <a:ext cx="1366391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Imagine you’re the IT manager of a small business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3190244"/>
            <a:ext cx="16954500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can either:</a:t>
            </a:r>
          </a:p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Set up 5 physical servers, or use 1 large host with several VM’s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541377"/>
            <a:ext cx="18288000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Write a short note to your boss explaining which you’d choose and why. Include one benefit and one drawback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343400" y="352985"/>
            <a:ext cx="9758365" cy="1111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 we know now?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29201" y="1832103"/>
            <a:ext cx="8337354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virtual machine?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3257678"/>
            <a:ext cx="12040272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What’s an advantage of </a:t>
            </a:r>
            <a:r>
              <a:rPr lang="en-US" sz="5000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virtualisation</a:t>
            </a:r>
            <a:r>
              <a:rPr lang="en-US" sz="5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757" y="4686454"/>
            <a:ext cx="18066243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True or false: One computer can run several virtual machines at once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4803" y="6807354"/>
            <a:ext cx="788015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cloud computing?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483503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You’ve just decided how to virtualise your business’s servers.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068" y="3402691"/>
            <a:ext cx="17259300" cy="201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9"/>
              </a:lnSpc>
            </a:pPr>
            <a:r>
              <a:rPr lang="en-US" sz="582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But what if you didn’t want to own any of that hardware at all?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2212" y="6263496"/>
            <a:ext cx="17945788" cy="201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9"/>
              </a:lnSpc>
            </a:pPr>
            <a:r>
              <a:rPr lang="en-US" sz="582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if another company hosted those machines for you?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826697" y="2891323"/>
            <a:ext cx="11121457" cy="5852667"/>
          </a:xfrm>
          <a:custGeom>
            <a:avLst/>
            <a:gdLst/>
            <a:ahLst/>
            <a:cxnLst/>
            <a:rect l="l" t="t" r="r" b="b"/>
            <a:pathLst>
              <a:path w="11121457" h="5852667">
                <a:moveTo>
                  <a:pt x="0" y="0"/>
                </a:moveTo>
                <a:lnTo>
                  <a:pt x="11121457" y="0"/>
                </a:lnTo>
                <a:lnTo>
                  <a:pt x="11121457" y="5852667"/>
                </a:lnTo>
                <a:lnTo>
                  <a:pt x="0" y="585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154452"/>
            <a:ext cx="17808811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That’s where cloud environments come in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554659" y="2488785"/>
          <a:ext cx="11737872" cy="6532887"/>
        </p:xfrm>
        <a:graphic>
          <a:graphicData uri="http://schemas.openxmlformats.org/drawingml/2006/table">
            <a:tbl>
              <a:tblPr/>
              <a:tblGrid>
                <a:gridCol w="391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9934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Traditional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Virtualised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Cloud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95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One OS per physical server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Many virtual machines on one host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Virtual machines and software delivered online by a provider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4588539" y="5667421"/>
            <a:ext cx="3914567" cy="2965284"/>
          </a:xfrm>
          <a:custGeom>
            <a:avLst/>
            <a:gdLst/>
            <a:ahLst/>
            <a:cxnLst/>
            <a:rect l="l" t="t" r="r" b="b"/>
            <a:pathLst>
              <a:path w="3914567" h="2965284">
                <a:moveTo>
                  <a:pt x="0" y="0"/>
                </a:moveTo>
                <a:lnTo>
                  <a:pt x="3914567" y="0"/>
                </a:lnTo>
                <a:lnTo>
                  <a:pt x="3914567" y="2965285"/>
                </a:lnTo>
                <a:lnTo>
                  <a:pt x="0" y="2965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455608" y="-356562"/>
            <a:ext cx="5315232" cy="3375173"/>
          </a:xfrm>
          <a:custGeom>
            <a:avLst/>
            <a:gdLst/>
            <a:ahLst/>
            <a:cxnLst/>
            <a:rect l="l" t="t" r="r" b="b"/>
            <a:pathLst>
              <a:path w="5315232" h="3375173">
                <a:moveTo>
                  <a:pt x="0" y="0"/>
                </a:moveTo>
                <a:lnTo>
                  <a:pt x="5315233" y="0"/>
                </a:lnTo>
                <a:lnTo>
                  <a:pt x="5315233" y="3375173"/>
                </a:lnTo>
                <a:lnTo>
                  <a:pt x="0" y="3375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669140" y="6804112"/>
            <a:ext cx="2949721" cy="3121398"/>
          </a:xfrm>
          <a:custGeom>
            <a:avLst/>
            <a:gdLst/>
            <a:ahLst/>
            <a:cxnLst/>
            <a:rect l="l" t="t" r="r" b="b"/>
            <a:pathLst>
              <a:path w="2949721" h="3121398">
                <a:moveTo>
                  <a:pt x="0" y="0"/>
                </a:moveTo>
                <a:lnTo>
                  <a:pt x="2949720" y="0"/>
                </a:lnTo>
                <a:lnTo>
                  <a:pt x="2949720" y="3121397"/>
                </a:lnTo>
                <a:lnTo>
                  <a:pt x="0" y="312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562601" y="154452"/>
            <a:ext cx="6287858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Private Cloud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652715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Used by one organisation only, and owned/controlled internally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588347"/>
            <a:ext cx="17808811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example: A college’s internal cloud for student 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31219" y="5988525"/>
            <a:ext cx="3873056" cy="4114800"/>
          </a:xfrm>
          <a:custGeom>
            <a:avLst/>
            <a:gdLst/>
            <a:ahLst/>
            <a:cxnLst/>
            <a:rect l="l" t="t" r="r" b="b"/>
            <a:pathLst>
              <a:path w="3873056" h="4114800">
                <a:moveTo>
                  <a:pt x="0" y="0"/>
                </a:moveTo>
                <a:lnTo>
                  <a:pt x="3873056" y="0"/>
                </a:lnTo>
                <a:lnTo>
                  <a:pt x="387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867401" y="154452"/>
            <a:ext cx="5764802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Public Cloud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652715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Services offered over the internet to many customers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9299" y="4588347"/>
            <a:ext cx="13130212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example: AWS, Azure, Google Cloud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919784" y="3086100"/>
            <a:ext cx="4448432" cy="4114800"/>
          </a:xfrm>
          <a:custGeom>
            <a:avLst/>
            <a:gdLst/>
            <a:ahLst/>
            <a:cxnLst/>
            <a:rect l="l" t="t" r="r" b="b"/>
            <a:pathLst>
              <a:path w="4448432" h="4114800">
                <a:moveTo>
                  <a:pt x="0" y="0"/>
                </a:moveTo>
                <a:lnTo>
                  <a:pt x="4448432" y="0"/>
                </a:lnTo>
                <a:lnTo>
                  <a:pt x="444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35881" y="585173"/>
            <a:ext cx="16816239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are the benefits of moving to the cloud?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759121" y="2625715"/>
            <a:ext cx="4116579" cy="5035571"/>
          </a:xfrm>
          <a:custGeom>
            <a:avLst/>
            <a:gdLst/>
            <a:ahLst/>
            <a:cxnLst/>
            <a:rect l="l" t="t" r="r" b="b"/>
            <a:pathLst>
              <a:path w="4116579" h="5035571">
                <a:moveTo>
                  <a:pt x="0" y="0"/>
                </a:moveTo>
                <a:lnTo>
                  <a:pt x="4116579" y="0"/>
                </a:lnTo>
                <a:lnTo>
                  <a:pt x="4116579" y="5035570"/>
                </a:lnTo>
                <a:lnTo>
                  <a:pt x="0" y="5035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484959" y="585173"/>
            <a:ext cx="11318081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might the drawbacks be?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585173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small start up can’t afford servers. What benefit matters the most?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468200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hospital needs 24/7 access, even during local outages. What benefit might that be?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6159174"/>
            <a:ext cx="17788608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student wants to access coursework at home. Which feature might this be?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86717" y="2759278"/>
            <a:ext cx="3914567" cy="2965284"/>
          </a:xfrm>
          <a:custGeom>
            <a:avLst/>
            <a:gdLst/>
            <a:ahLst/>
            <a:cxnLst/>
            <a:rect l="l" t="t" r="r" b="b"/>
            <a:pathLst>
              <a:path w="3914567" h="2965284">
                <a:moveTo>
                  <a:pt x="0" y="0"/>
                </a:moveTo>
                <a:lnTo>
                  <a:pt x="3914566" y="0"/>
                </a:lnTo>
                <a:lnTo>
                  <a:pt x="3914566" y="2965284"/>
                </a:lnTo>
                <a:lnTo>
                  <a:pt x="0" y="296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585173"/>
            <a:ext cx="18288000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cloud has some major benefits, but a few risks.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696" y="5610262"/>
            <a:ext cx="18028672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We’re going to take a look at different cloud models and how they manage those responsibilities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5000" y="154452"/>
            <a:ext cx="13842449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Infrastucture</a:t>
            </a: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as a service (IaaS)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71765"/>
            <a:ext cx="18288000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Renting virtualised infrastructure such as servers, storage and networking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146549"/>
            <a:ext cx="17808811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 looks after: Operating system, runtime, data and apps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9189" y="6330951"/>
            <a:ext cx="17808811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Examples: Azure VM’s, Amazon EC2, Google Compute, Websites</a:t>
            </a:r>
          </a:p>
        </p:txBody>
      </p:sp>
      <p:sp>
        <p:nvSpPr>
          <p:cNvPr id="7" name="Freeform 7"/>
          <p:cNvSpPr/>
          <p:nvPr/>
        </p:nvSpPr>
        <p:spPr>
          <a:xfrm>
            <a:off x="15073273" y="7327902"/>
            <a:ext cx="2623890" cy="2623890"/>
          </a:xfrm>
          <a:custGeom>
            <a:avLst/>
            <a:gdLst/>
            <a:ahLst/>
            <a:cxnLst/>
            <a:rect l="l" t="t" r="r" b="b"/>
            <a:pathLst>
              <a:path w="2623890" h="2623890">
                <a:moveTo>
                  <a:pt x="0" y="0"/>
                </a:moveTo>
                <a:lnTo>
                  <a:pt x="2623890" y="0"/>
                </a:lnTo>
                <a:lnTo>
                  <a:pt x="2623890" y="2623890"/>
                </a:lnTo>
                <a:lnTo>
                  <a:pt x="0" y="262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2908091"/>
            <a:ext cx="3669090" cy="3045345"/>
          </a:xfrm>
          <a:custGeom>
            <a:avLst/>
            <a:gdLst/>
            <a:ahLst/>
            <a:cxnLst/>
            <a:rect l="l" t="t" r="r" b="b"/>
            <a:pathLst>
              <a:path w="3669090" h="3045345">
                <a:moveTo>
                  <a:pt x="0" y="0"/>
                </a:moveTo>
                <a:lnTo>
                  <a:pt x="3669090" y="0"/>
                </a:lnTo>
                <a:lnTo>
                  <a:pt x="3669090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93125" y="2317254"/>
            <a:ext cx="15394875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Understand components and characteristics of virtual and cloud envrironments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13776" y="4154157"/>
            <a:ext cx="152003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Explain benefits and drawbacks of using virtual environments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13776" y="5867711"/>
            <a:ext cx="14941589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Compare different types of cloud environments and delivery 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22886" y="7709210"/>
            <a:ext cx="1552336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Analyse which model best fits different organisational scenarios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269564" y="6645072"/>
            <a:ext cx="3387418" cy="3387418"/>
          </a:xfrm>
          <a:custGeom>
            <a:avLst/>
            <a:gdLst/>
            <a:ahLst/>
            <a:cxnLst/>
            <a:rect l="l" t="t" r="r" b="b"/>
            <a:pathLst>
              <a:path w="3387418" h="3387418">
                <a:moveTo>
                  <a:pt x="0" y="0"/>
                </a:moveTo>
                <a:lnTo>
                  <a:pt x="3387418" y="0"/>
                </a:lnTo>
                <a:lnTo>
                  <a:pt x="3387418" y="3387418"/>
                </a:lnTo>
                <a:lnTo>
                  <a:pt x="0" y="338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826698" y="154452"/>
            <a:ext cx="12136576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Platform as a service (PaaS)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816307"/>
            <a:ext cx="18288000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Renting both the infrastructure and platform tools (API’s etc.) to build and deploy software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365" y="4153109"/>
            <a:ext cx="17122080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 looks after: Applications, data, user accounts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402069"/>
            <a:ext cx="17808811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Examples: Google app engine, Microsoft Azure App service, Heroku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758404" y="6329827"/>
            <a:ext cx="3500896" cy="3500896"/>
          </a:xfrm>
          <a:custGeom>
            <a:avLst/>
            <a:gdLst/>
            <a:ahLst/>
            <a:cxnLst/>
            <a:rect l="l" t="t" r="r" b="b"/>
            <a:pathLst>
              <a:path w="3500896" h="3500896">
                <a:moveTo>
                  <a:pt x="0" y="0"/>
                </a:moveTo>
                <a:lnTo>
                  <a:pt x="3500896" y="0"/>
                </a:lnTo>
                <a:lnTo>
                  <a:pt x="3500896" y="3500897"/>
                </a:lnTo>
                <a:lnTo>
                  <a:pt x="0" y="350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590800" y="154452"/>
            <a:ext cx="12470922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Software as a Service (SaaS)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37" y="1733347"/>
            <a:ext cx="18195727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Fully managed applications provided over the internet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9221" y="3429366"/>
            <a:ext cx="13910370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 looks after: User data and accounts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048250"/>
            <a:ext cx="18288000" cy="189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Examples: Microsoft 365, Google Workspace, Salesforce, Zoom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826697" y="438159"/>
            <a:ext cx="13238486" cy="8820141"/>
          </a:xfrm>
          <a:custGeom>
            <a:avLst/>
            <a:gdLst/>
            <a:ahLst/>
            <a:cxnLst/>
            <a:rect l="l" t="t" r="r" b="b"/>
            <a:pathLst>
              <a:path w="13238486" h="8820141">
                <a:moveTo>
                  <a:pt x="0" y="0"/>
                </a:moveTo>
                <a:lnTo>
                  <a:pt x="13238486" y="0"/>
                </a:lnTo>
                <a:lnTo>
                  <a:pt x="13238486" y="8820141"/>
                </a:lnTo>
                <a:lnTo>
                  <a:pt x="0" y="882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121268"/>
            <a:ext cx="17968028" cy="257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Quick decision task: what models would be best?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6348" y="3389025"/>
            <a:ext cx="12175331" cy="111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Developer team testing an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4640" y="5019675"/>
            <a:ext cx="14617750" cy="111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Small business using emails and docs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7213" y="6681383"/>
            <a:ext cx="15973574" cy="111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Enterprise building a custom data centre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98880" y="1532723"/>
            <a:ext cx="2160420" cy="20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4"/>
              </a:lnSpc>
              <a:spcBef>
                <a:spcPct val="0"/>
              </a:spcBef>
            </a:pPr>
            <a:r>
              <a:rPr lang="en-US" sz="1238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004125" y="-133350"/>
            <a:ext cx="5926733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Virtualisation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4126" y="2745686"/>
            <a:ext cx="5579368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Cloud Types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9593" y="6028978"/>
            <a:ext cx="7808813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Cloud Service Models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8044279" y="1779315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2"/>
                </a:lnTo>
                <a:lnTo>
                  <a:pt x="0" y="790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6888313" y="8896390"/>
            <a:ext cx="4158357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End users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8044279" y="4662557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3"/>
                </a:lnTo>
                <a:lnTo>
                  <a:pt x="0" y="79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5400000">
            <a:off x="8044279" y="7644269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2"/>
                </a:lnTo>
                <a:lnTo>
                  <a:pt x="0" y="790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172848" y="4186628"/>
            <a:ext cx="3000184" cy="2816423"/>
          </a:xfrm>
          <a:custGeom>
            <a:avLst/>
            <a:gdLst/>
            <a:ahLst/>
            <a:cxnLst/>
            <a:rect l="l" t="t" r="r" b="b"/>
            <a:pathLst>
              <a:path w="3000184" h="2816423">
                <a:moveTo>
                  <a:pt x="0" y="0"/>
                </a:moveTo>
                <a:lnTo>
                  <a:pt x="3000184" y="0"/>
                </a:lnTo>
                <a:lnTo>
                  <a:pt x="3000184" y="2816423"/>
                </a:lnTo>
                <a:lnTo>
                  <a:pt x="0" y="28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515104" y="102218"/>
            <a:ext cx="4937820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Reflection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826944"/>
            <a:ext cx="18288000" cy="419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If you were building your own software service, which environment would you choose? 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  <a:endParaRPr lang="en-US" sz="5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 or cloud? Why?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1424" y="6888751"/>
            <a:ext cx="13285440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Write 2-3 sentences in your Onenote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004125" y="-133350"/>
            <a:ext cx="5926733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Virtualisation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4126" y="2745686"/>
            <a:ext cx="5579368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Cloud Types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9593" y="6028978"/>
            <a:ext cx="7808813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Cloud Service Models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8044279" y="1779315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2"/>
                </a:lnTo>
                <a:lnTo>
                  <a:pt x="0" y="790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6888313" y="8896390"/>
            <a:ext cx="4158357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End users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8044279" y="4662557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3"/>
                </a:lnTo>
                <a:lnTo>
                  <a:pt x="0" y="79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5400000">
            <a:off x="8044279" y="7644269"/>
            <a:ext cx="1408770" cy="790672"/>
          </a:xfrm>
          <a:custGeom>
            <a:avLst/>
            <a:gdLst/>
            <a:ahLst/>
            <a:cxnLst/>
            <a:rect l="l" t="t" r="r" b="b"/>
            <a:pathLst>
              <a:path w="1408770" h="790672">
                <a:moveTo>
                  <a:pt x="0" y="0"/>
                </a:moveTo>
                <a:lnTo>
                  <a:pt x="1408770" y="0"/>
                </a:lnTo>
                <a:lnTo>
                  <a:pt x="1408770" y="790672"/>
                </a:lnTo>
                <a:lnTo>
                  <a:pt x="0" y="790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243477" y="4629190"/>
            <a:ext cx="3801047" cy="4114800"/>
          </a:xfrm>
          <a:custGeom>
            <a:avLst/>
            <a:gdLst/>
            <a:ahLst/>
            <a:cxnLst/>
            <a:rect l="l" t="t" r="r" b="b"/>
            <a:pathLst>
              <a:path w="3801047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429000" y="-23472"/>
            <a:ext cx="10317577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</a:t>
            </a:r>
            <a:r>
              <a:rPr lang="en-US" sz="7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virtualisation</a:t>
            </a: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92872"/>
            <a:ext cx="18079069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 already know that a physical computer has a CPU, memory, and storage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208833" y="5599969"/>
            <a:ext cx="3305556" cy="4114800"/>
          </a:xfrm>
          <a:custGeom>
            <a:avLst/>
            <a:gdLst/>
            <a:ahLst/>
            <a:cxnLst/>
            <a:rect l="l" t="t" r="r" b="b"/>
            <a:pathLst>
              <a:path w="3305556" h="4114800">
                <a:moveTo>
                  <a:pt x="0" y="0"/>
                </a:moveTo>
                <a:lnTo>
                  <a:pt x="3305556" y="0"/>
                </a:lnTo>
                <a:lnTo>
                  <a:pt x="33055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08931" y="2157047"/>
            <a:ext cx="18079069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reasons do you think a business might want one computer to act like many?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697" y="-114300"/>
            <a:ext cx="17950607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But what if we could get 1 machine to act like 10?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560543" y="1741205"/>
            <a:ext cx="13166915" cy="6583457"/>
          </a:xfrm>
          <a:custGeom>
            <a:avLst/>
            <a:gdLst/>
            <a:ahLst/>
            <a:cxnLst/>
            <a:rect l="l" t="t" r="r" b="b"/>
            <a:pathLst>
              <a:path w="13166915" h="6583457">
                <a:moveTo>
                  <a:pt x="0" y="0"/>
                </a:moveTo>
                <a:lnTo>
                  <a:pt x="13166914" y="0"/>
                </a:lnTo>
                <a:lnTo>
                  <a:pt x="13166914" y="6583457"/>
                </a:lnTo>
                <a:lnTo>
                  <a:pt x="0" y="658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76800" y="9523"/>
            <a:ext cx="8392418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look like?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721579" y="1448702"/>
            <a:ext cx="10291766" cy="7142782"/>
          </a:xfrm>
          <a:custGeom>
            <a:avLst/>
            <a:gdLst/>
            <a:ahLst/>
            <a:cxnLst/>
            <a:rect l="l" t="t" r="r" b="b"/>
            <a:pathLst>
              <a:path w="10291766" h="7142782">
                <a:moveTo>
                  <a:pt x="0" y="0"/>
                </a:moveTo>
                <a:lnTo>
                  <a:pt x="10291766" y="0"/>
                </a:lnTo>
                <a:lnTo>
                  <a:pt x="10291766" y="7142782"/>
                </a:lnTo>
                <a:lnTo>
                  <a:pt x="0" y="7142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32" b="-493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00600" y="9523"/>
            <a:ext cx="8468618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look like?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-4422"/>
            <a:ext cx="17732558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There are several components that make up virtualisation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07080" y="2512894"/>
            <a:ext cx="8913465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Host machine (Physical)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70322" y="3618456"/>
            <a:ext cx="4186982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Hypervisor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2330" y="4826272"/>
            <a:ext cx="8722965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 Machines (VM’s)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8150" y="6034089"/>
            <a:ext cx="10321826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Virtual Switches and routers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7811" y="7341189"/>
            <a:ext cx="817646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 and server VM’s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200" y="8550867"/>
            <a:ext cx="3498062" cy="101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Guest 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d74a595f8593d6f539211a7bbc50a54b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81cf2bf3f1c9d7773c4c3d089de2172d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06720B-96D1-4644-B96F-7C4C4AB695BC}"/>
</file>

<file path=customXml/itemProps2.xml><?xml version="1.0" encoding="utf-8"?>
<ds:datastoreItem xmlns:ds="http://schemas.openxmlformats.org/officeDocument/2006/customXml" ds:itemID="{7200533D-CB94-4B63-938A-DF605FF1D3CF}"/>
</file>

<file path=customXml/itemProps3.xml><?xml version="1.0" encoding="utf-8"?>
<ds:datastoreItem xmlns:ds="http://schemas.openxmlformats.org/officeDocument/2006/customXml" ds:itemID="{818FCD4B-6E3C-4569-8ABC-FC792E3236F4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1742</Words>
  <Application>Microsoft Office PowerPoint</Application>
  <PresentationFormat>Custom</PresentationFormat>
  <Paragraphs>351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ADLaM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Virtualisation and Cloud</dc:title>
  <cp:lastModifiedBy>Bobbie Brandybuck</cp:lastModifiedBy>
  <cp:revision>2</cp:revision>
  <dcterms:created xsi:type="dcterms:W3CDTF">2006-08-16T00:00:00Z</dcterms:created>
  <dcterms:modified xsi:type="dcterms:W3CDTF">2025-11-11T09:53:46Z</dcterms:modified>
  <dc:identifier>DAG3jWZSqsg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